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</p:sldIdLst>
  <p:sldSz cy="6858000" cx="12192000"/>
  <p:notesSz cx="6858000" cy="9144000"/>
  <p:embeddedFontLst>
    <p:embeddedFont>
      <p:font typeface="Roboto"/>
      <p:regular r:id="rId54"/>
      <p:bold r:id="rId55"/>
      <p:italic r:id="rId56"/>
      <p:boldItalic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58" roundtripDataSignature="AMtx7mi0UkgGAm+M3cQXYKlermjwgzNy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121956A-5977-46AB-976A-5F05B63378A0}">
  <a:tblStyle styleId="{6121956A-5977-46AB-976A-5F05B63378A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DB0146D0-F3CB-4A43-B835-4F01698D107F}" styleName="Table_1">
    <a:wholeTbl>
      <a:tcTxStyle b="off" i="off">
        <a:font>
          <a:latin typeface="Trebuchet MS"/>
          <a:ea typeface="Trebuchet MS"/>
          <a:cs typeface="Trebuchet M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EF4E7"/>
          </a:solidFill>
        </a:fill>
      </a:tcStyle>
    </a:wholeTbl>
    <a:band1H>
      <a:tcTxStyle/>
      <a:tcStyle>
        <a:fill>
          <a:solidFill>
            <a:srgbClr val="DBE9CB"/>
          </a:solidFill>
        </a:fill>
      </a:tcStyle>
    </a:band1H>
    <a:band2H>
      <a:tcTxStyle/>
    </a:band2H>
    <a:band1V>
      <a:tcTxStyle/>
      <a:tcStyle>
        <a:fill>
          <a:solidFill>
            <a:srgbClr val="DBE9CB"/>
          </a:solidFill>
        </a:fill>
      </a:tcStyle>
    </a:band1V>
    <a:band2V>
      <a:tcTxStyle/>
    </a:band2V>
    <a:la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7C18F244-FCF4-484D-9C65-58A36AE8EDB8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font" Target="fonts/Roboto-bold.fntdata"/><Relationship Id="rId10" Type="http://schemas.openxmlformats.org/officeDocument/2006/relationships/slide" Target="slides/slide5.xml"/><Relationship Id="rId54" Type="http://schemas.openxmlformats.org/officeDocument/2006/relationships/font" Target="fonts/Roboto-regular.fntdata"/><Relationship Id="rId13" Type="http://schemas.openxmlformats.org/officeDocument/2006/relationships/slide" Target="slides/slide8.xml"/><Relationship Id="rId57" Type="http://schemas.openxmlformats.org/officeDocument/2006/relationships/font" Target="fonts/Roboto-boldItalic.fntdata"/><Relationship Id="rId12" Type="http://schemas.openxmlformats.org/officeDocument/2006/relationships/slide" Target="slides/slide7.xml"/><Relationship Id="rId56" Type="http://schemas.openxmlformats.org/officeDocument/2006/relationships/font" Target="fonts/Roboto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8" Type="http://customschemas.google.com/relationships/presentationmetadata" Target="meta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d92f3a6918_2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d92f3a6918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d92f3a6918_4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d92f3a6918_4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db509d4e2e_0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db509d4e2e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db509d4e2e_0_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db509d4e2e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db509d4e2e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db509d4e2e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dc2777991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dc2777991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dc27779912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dc2777991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7b47975f14_1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7b47975f14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7b47975f14_1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7b47975f14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b47975f14_1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7b47975f14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7b47975f14_1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7b47975f14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db509d4e2e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db509d4e2e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db509d4e2e_0_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db509d4e2e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7b47975f14_1_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7b47975f14_1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7b47975f14_1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7b47975f14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7b47975f14_1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7b47975f14_1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d66cf7eed2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d66cf7eed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3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Google Shape;24;p36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" name="Google Shape;25;p36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" name="Google Shape;26;p36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27" name="Google Shape;27;p36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8" name="Google Shape;28;p3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6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30" name="Google Shape;30;p36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31" name="Google Shape;31;p36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2" name="Google Shape;32;p3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6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36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6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3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sottotitolo">
  <p:cSld name="Titolo e sottotitolo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5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45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4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4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4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zione con didascalia">
  <p:cSld name="Citazione con didascalia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6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46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46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4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4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4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03" name="Google Shape;103;p46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46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800" u="none" cap="none" strike="noStrike">
              <a:solidFill>
                <a:srgbClr val="BFE47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heda nome">
  <p:cSld name="Scheda nom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7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47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4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4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4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heda nome citazione">
  <p:cSld name="Scheda nome citazion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8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48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48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4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4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4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8" name="Google Shape;118;p48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48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o o falso">
  <p:cSld name="Vero o falso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9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49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49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4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4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4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50"/>
          <p:cNvSpPr txBox="1"/>
          <p:nvPr>
            <p:ph idx="1" type="body"/>
          </p:nvPr>
        </p:nvSpPr>
        <p:spPr>
          <a:xfrm rot="5400000">
            <a:off x="3035282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5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5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5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1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51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5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5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5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7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3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8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8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3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9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4" name="Google Shape;54;p39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5" name="Google Shape;55;p3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0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40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40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40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4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4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4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4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3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3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43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4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4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44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6" name="Google Shape;86;p44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4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4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4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3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35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35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35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0" name="Google Shape;10;p35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35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35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13" name="Google Shape;13;p35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14" name="Google Shape;14;p35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5" name="Google Shape;15;p35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35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3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" name="Google Shape;18;p35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3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3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3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3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8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1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9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4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7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0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/>
          <p:nvPr>
            <p:ph type="ctrTitle"/>
          </p:nvPr>
        </p:nvSpPr>
        <p:spPr>
          <a:xfrm>
            <a:off x="878775" y="3134156"/>
            <a:ext cx="9096498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</a:pPr>
            <a:r>
              <a:rPr lang="it-IT" sz="2400"/>
              <a:t>Valutazione periodica finale degli apprendimenti </a:t>
            </a:r>
            <a:br>
              <a:rPr lang="it-IT" sz="2400"/>
            </a:br>
            <a:r>
              <a:rPr lang="it-IT" sz="2400"/>
              <a:t>delle alunne e degli alunni delle classi della scuola primaria </a:t>
            </a:r>
            <a:br>
              <a:rPr lang="it-IT" sz="2400"/>
            </a:br>
            <a:r>
              <a:rPr lang="it-IT" sz="2000"/>
              <a:t>Ordinanza Ministeriale n.172 del 4/12/2020 e Linee guida</a:t>
            </a:r>
            <a:br>
              <a:rPr lang="it-IT" sz="2400"/>
            </a:br>
            <a:br>
              <a:rPr lang="it-IT" sz="3600"/>
            </a:br>
            <a:r>
              <a:rPr lang="it-IT" sz="3600"/>
              <a:t>MISURE DI ACCOMPAGNAMENTO</a:t>
            </a:r>
            <a:br>
              <a:rPr lang="it-IT" sz="3600"/>
            </a:br>
            <a:r>
              <a:rPr lang="it-IT" sz="3600"/>
              <a:t>Questionario Referenti per la valutazione</a:t>
            </a:r>
            <a:br>
              <a:rPr lang="it-IT" sz="3600"/>
            </a:br>
            <a:r>
              <a:rPr lang="it-IT" sz="3600"/>
              <a:t> </a:t>
            </a:r>
            <a:br>
              <a:rPr lang="it-IT" sz="3600"/>
            </a:br>
            <a:endParaRPr sz="3600"/>
          </a:p>
        </p:txBody>
      </p:sp>
      <p:sp>
        <p:nvSpPr>
          <p:cNvPr id="144" name="Google Shape;144;p1"/>
          <p:cNvSpPr txBox="1"/>
          <p:nvPr>
            <p:ph idx="1" type="subTitle"/>
          </p:nvPr>
        </p:nvSpPr>
        <p:spPr>
          <a:xfrm>
            <a:off x="1543556" y="4460534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it-IT" sz="2000">
                <a:solidFill>
                  <a:srgbClr val="3F3F3F"/>
                </a:solidFill>
              </a:rPr>
              <a:t>Ufficio Scolastico Regionale  </a:t>
            </a:r>
            <a:r>
              <a:rPr lang="it-IT" sz="2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USR Campania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it-IT" sz="2000">
                <a:solidFill>
                  <a:srgbClr val="3F3F3F"/>
                </a:solidFill>
              </a:rPr>
              <a:t>Scuola Polo:</a:t>
            </a:r>
            <a:r>
              <a:rPr lang="it-IT" sz="2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IS A.Torrente- CASORIA</a:t>
            </a:r>
            <a:endParaRPr sz="2000">
              <a:solidFill>
                <a:srgbClr val="FF0000"/>
              </a:solidFill>
            </a:endParaRPr>
          </a:p>
        </p:txBody>
      </p:sp>
      <p:sp>
        <p:nvSpPr>
          <p:cNvPr id="145" name="Google Shape;145;p1"/>
          <p:cNvSpPr txBox="1"/>
          <p:nvPr/>
        </p:nvSpPr>
        <p:spPr>
          <a:xfrm>
            <a:off x="4138851" y="5414329"/>
            <a:ext cx="2576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Docenti Documentatori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RACHELINA PERROTTA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CARMELA RAUCCIO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"/>
          <p:cNvSpPr txBox="1"/>
          <p:nvPr>
            <p:ph type="title"/>
          </p:nvPr>
        </p:nvSpPr>
        <p:spPr>
          <a:xfrm>
            <a:off x="148725" y="214825"/>
            <a:ext cx="11683500" cy="16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Sono state adottate le </a:t>
            </a:r>
            <a:r>
              <a:rPr lang="it-IT" u="sng"/>
              <a:t>definizioni</a:t>
            </a:r>
            <a:r>
              <a:rPr lang="it-IT"/>
              <a:t> dei livelli proposte dall’O.M. oppure sono state fatte delle </a:t>
            </a:r>
            <a:r>
              <a:rPr lang="it-IT"/>
              <a:t>modifiche/integrazioni?</a:t>
            </a:r>
            <a:br>
              <a:rPr lang="it-IT"/>
            </a:br>
            <a:endParaRPr/>
          </a:p>
        </p:txBody>
      </p:sp>
      <p:sp>
        <p:nvSpPr>
          <p:cNvPr id="200" name="Google Shape;200;p11"/>
          <p:cNvSpPr txBox="1"/>
          <p:nvPr>
            <p:ph idx="1" type="body"/>
          </p:nvPr>
        </p:nvSpPr>
        <p:spPr>
          <a:xfrm>
            <a:off x="677334" y="2386220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t/>
            </a:r>
            <a:endParaRPr/>
          </a:p>
        </p:txBody>
      </p:sp>
      <p:pic>
        <p:nvPicPr>
          <p:cNvPr id="201" name="Google Shape;201;p11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6125" y="1676275"/>
            <a:ext cx="8572500" cy="518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"/>
          <p:cNvSpPr txBox="1"/>
          <p:nvPr>
            <p:ph type="title"/>
          </p:nvPr>
        </p:nvSpPr>
        <p:spPr>
          <a:xfrm>
            <a:off x="677325" y="609600"/>
            <a:ext cx="10421700" cy="14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Sono state adottate le </a:t>
            </a:r>
            <a:r>
              <a:rPr lang="it-IT" u="sng"/>
              <a:t>definizioni</a:t>
            </a:r>
            <a:r>
              <a:rPr lang="it-IT"/>
              <a:t> dei livelli proposte dall’O.M. oppure sono state fatte delle modifiche/integrazioni?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br>
              <a:rPr lang="it-IT"/>
            </a:br>
            <a:endParaRPr/>
          </a:p>
        </p:txBody>
      </p:sp>
      <p:sp>
        <p:nvSpPr>
          <p:cNvPr id="207" name="Google Shape;207;p12"/>
          <p:cNvSpPr txBox="1"/>
          <p:nvPr>
            <p:ph idx="1" type="body"/>
          </p:nvPr>
        </p:nvSpPr>
        <p:spPr>
          <a:xfrm>
            <a:off x="677325" y="2166850"/>
            <a:ext cx="10421700" cy="43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it-IT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 10,2 % HA APPORTATO DELLE MODIFICHE/INTEGRAZIONI  ALLE DEFINIZIONI DEI LIVELLI DI CUI: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►"/>
            </a:pPr>
            <a:r>
              <a:rPr lang="it-IT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SCUOLE FANNO RIFERIMENTO AI GIUDIZI DESCRITTIVI FORNITI DAL R.E.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►"/>
            </a:pPr>
            <a:r>
              <a:rPr lang="it-IT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</a:t>
            </a:r>
            <a:r>
              <a:rPr lang="it-IT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SCUOLA HA INTEGRATO LA DESCRIZIONE DEI LIVELLI MINISTERIALI (VEDI SLIDE SUCCESSIVA)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graphicFrame>
        <p:nvGraphicFramePr>
          <p:cNvPr id="208" name="Google Shape;208;p12"/>
          <p:cNvGraphicFramePr/>
          <p:nvPr/>
        </p:nvGraphicFramePr>
        <p:xfrm>
          <a:off x="744700" y="4481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{6121956A-5977-46AB-976A-5F05B63378A0}</a:tableStyleId>
              </a:tblPr>
              <a:tblGrid>
                <a:gridCol w="8627025"/>
              </a:tblGrid>
              <a:tr h="35749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44450" marL="4445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d92f3a6918_2_0"/>
          <p:cNvSpPr txBox="1"/>
          <p:nvPr/>
        </p:nvSpPr>
        <p:spPr>
          <a:xfrm>
            <a:off x="428050" y="738675"/>
            <a:ext cx="10374600" cy="55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</a:t>
            </a:r>
            <a:r>
              <a:rPr lang="it-IT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VANZATO L’alunno/a porta a termine compiti in situazioni note e non note, mobilitando una varietà  di risorse sia fornite dal docente sia reperite altrove, in modo autonomo e con continuità . Ha sempre responsabile è consapevole degli effetti delle sue scelte e delle sue azioni; partecipa con spiccato interesse alle attività  didattiche  rispettando gli altri. L'alunno/a  mostra di saper individuare i propri errori , di essere in grado di correggerli e di saper valutare il percorso fatto.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INTERMEDIO L’ alunno /a porta a termine compiti in situazioni note in modo autonomo e continuo. Risolve compiti in situazioni non note utilizzando le risorse fornite dal docente o reperite altrove, anche se in modo discontinuo e non del tutto autonomo. E’ quasi sempre  consapevole degli effetti delle sue scelte e delle sue azioni  motivandole  nel rispetto dei ruoli e degli altri; manifesta una partecipazione  spesso spontanea. Il livello di autovalutazione è soddisfacente, ma  nell'individuazione dell'errore deve essere talvolta  guidato e supportato dal docente.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BASE L’ alunno /a porta a termine compiti solo in situazioni note e utilizzando le risorse fornite dal docente, sia in modo autonomo ma discontinuo, sia in modo non autonomo, ma con continuità ; ha consapevolezza delle proprie scelte ed esperienze solo se guidato dal docente;  la partecipazione deve essere stimolata ma è¨ comunque rispettosa dei compagni e quasi sempre adeguata nei confronti degli adulti; non avendo una matura consapevolezza dei  propri percorsi cognitivi non riesce ad esprimere una proficua autovalutazione.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IN VIA DI PRIMA ACQUISIZIONE L’alunno/a porta a termine compiti solo in situazioni note in modo discontinuo e  unicamente con il supporto del docente e di risorse fornite appositamente; possiede una scarsa consapevolezza degli effetti delle sue scelte ed azioni ; la partecipazione non ha carattere spontaneo, ma deve sempre essere  sollecitata dal docente. L’alunno/a  non ha ancora pienamente interiorizzato la differenza di ruoli tra compagni e adulti, mostrando non sempre un comportamento pienamente rispettoso dei ruoli o dell’occasione. Si denota una nadeguata capacità  di autovalutazione.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"/>
          <p:cNvSpPr txBox="1"/>
          <p:nvPr>
            <p:ph type="ctrTitle"/>
          </p:nvPr>
        </p:nvSpPr>
        <p:spPr>
          <a:xfrm>
            <a:off x="250433" y="4864154"/>
            <a:ext cx="9326837" cy="19938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it-IT" sz="4400"/>
              <a:t>IL FORMAT DEL GIUDIZIO DESCRITTIVO:</a:t>
            </a:r>
            <a:br>
              <a:rPr lang="it-IT" sz="4400"/>
            </a:br>
            <a:r>
              <a:rPr lang="it-IT" sz="4400"/>
              <a:t>esempi A1, A2, A3</a:t>
            </a:r>
            <a:br>
              <a:rPr lang="it-IT" sz="4400"/>
            </a:br>
            <a:r>
              <a:rPr lang="it-IT" sz="4400"/>
              <a:t>Linee Guida</a:t>
            </a:r>
            <a:br>
              <a:rPr lang="it-IT" sz="4400"/>
            </a:br>
            <a:br>
              <a:rPr lang="it-IT" sz="4400"/>
            </a:br>
            <a:br>
              <a:rPr lang="it-IT" sz="3200"/>
            </a:br>
            <a:endParaRPr sz="4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t/>
            </a:r>
            <a:endParaRPr/>
          </a:p>
        </p:txBody>
      </p:sp>
      <p:graphicFrame>
        <p:nvGraphicFramePr>
          <p:cNvPr id="224" name="Google Shape;224;p14"/>
          <p:cNvGraphicFramePr/>
          <p:nvPr/>
        </p:nvGraphicFramePr>
        <p:xfrm>
          <a:off x="301888" y="12050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{DB0146D0-F3CB-4A43-B835-4F01698D107F}</a:tableStyleId>
              </a:tblPr>
              <a:tblGrid>
                <a:gridCol w="3528725"/>
                <a:gridCol w="3259100"/>
                <a:gridCol w="3798400"/>
              </a:tblGrid>
              <a:tr h="766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Numero di scuole che hanno adottato il modello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Eventuali commenti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096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A1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56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di cui: </a:t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-4 con livello per intera disciplina(senza obiettivi)</a:t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- 1 con disciplina divisa in obiettivi ma con unico livello</a:t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- 1 con livello assegnato ai singoli obiettivi più giudizio globale per disciplina</a:t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- 1 scheda non pervenuta per problemi con Axios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443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A2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1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766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A3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13 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it-IT" sz="1800"/>
                        <a:t>una scuola ha inviato due volte la scheda di valutazione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443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Altre soluzioni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"/>
          <p:cNvSpPr txBox="1"/>
          <p:nvPr>
            <p:ph type="title"/>
          </p:nvPr>
        </p:nvSpPr>
        <p:spPr>
          <a:xfrm>
            <a:off x="677325" y="329575"/>
            <a:ext cx="101814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Esempi di Giudizio Descrittivo «Articolato» (A3)</a:t>
            </a:r>
            <a:endParaRPr/>
          </a:p>
        </p:txBody>
      </p:sp>
      <p:sp>
        <p:nvSpPr>
          <p:cNvPr id="230" name="Google Shape;230;p15"/>
          <p:cNvSpPr txBox="1"/>
          <p:nvPr>
            <p:ph idx="1" type="body"/>
          </p:nvPr>
        </p:nvSpPr>
        <p:spPr>
          <a:xfrm>
            <a:off x="677325" y="1318025"/>
            <a:ext cx="9842400" cy="47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20040" lvl="0" marL="4572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ITALIANO CLASSE 3- LIVELLO AVANZATO/INTERMEDIO : </a:t>
            </a:r>
            <a:r>
              <a:rPr lang="it-IT">
                <a:highlight>
                  <a:srgbClr val="FFFF00"/>
                </a:highlight>
              </a:rPr>
              <a:t>Ascolta</a:t>
            </a:r>
            <a:r>
              <a:rPr lang="it-IT"/>
              <a:t> con significativa attenzione e rispetto rivolti all’adulto , alla fonte dell’informazione .</a:t>
            </a:r>
            <a:r>
              <a:rPr lang="it-IT">
                <a:highlight>
                  <a:srgbClr val="FFFF00"/>
                </a:highlight>
              </a:rPr>
              <a:t> Parla</a:t>
            </a:r>
            <a:r>
              <a:rPr lang="it-IT"/>
              <a:t> con efficacia espositiva, adeguata percezione dei contesti comunicativi e degli scopi della conversazione . </a:t>
            </a:r>
            <a:r>
              <a:rPr lang="it-IT">
                <a:highlight>
                  <a:srgbClr val="FFFF00"/>
                </a:highlight>
              </a:rPr>
              <a:t>Comprende</a:t>
            </a:r>
            <a:r>
              <a:rPr lang="it-IT"/>
              <a:t> in modo completo , rapido e funzionale ciò che ascolta. </a:t>
            </a:r>
            <a:r>
              <a:rPr lang="it-IT">
                <a:highlight>
                  <a:srgbClr val="FFFF00"/>
                </a:highlight>
              </a:rPr>
              <a:t>Legge</a:t>
            </a:r>
            <a:r>
              <a:rPr lang="it-IT"/>
              <a:t> in modo corretto e comprende individuando i dati fondamentali in tempi adeguati. </a:t>
            </a:r>
            <a:r>
              <a:rPr lang="it-IT">
                <a:highlight>
                  <a:srgbClr val="FFFF00"/>
                </a:highlight>
              </a:rPr>
              <a:t>Comunica</a:t>
            </a:r>
            <a:r>
              <a:rPr lang="it-IT"/>
              <a:t> generalmente con padronanza e correttezza, parole , frasi, rispettando abbastanza le convenzioni ortografiche . </a:t>
            </a:r>
            <a:r>
              <a:rPr lang="it-IT">
                <a:highlight>
                  <a:srgbClr val="FFFF00"/>
                </a:highlight>
              </a:rPr>
              <a:t>Scrive</a:t>
            </a:r>
            <a:r>
              <a:rPr lang="it-IT"/>
              <a:t> , in modo pertinente , didascalie di immagini, brevi e semplici testi di esperienze vissute . Usa un </a:t>
            </a:r>
            <a:r>
              <a:rPr lang="it-IT">
                <a:highlight>
                  <a:srgbClr val="FFFF00"/>
                </a:highlight>
              </a:rPr>
              <a:t>lessico</a:t>
            </a:r>
            <a:r>
              <a:rPr lang="it-IT"/>
              <a:t> adeguato e , se motivato , sa esprimersi in modo personale e coerente 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20040" lvl="0" marL="4572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ITALIANO CLASSE 2: INTERMEDIO - </a:t>
            </a:r>
            <a:r>
              <a:rPr lang="it-IT">
                <a:highlight>
                  <a:srgbClr val="00FFFF"/>
                </a:highlight>
              </a:rPr>
              <a:t>Ascolta</a:t>
            </a:r>
            <a:r>
              <a:rPr lang="it-IT"/>
              <a:t> con attenzione per tempi prolungati. Interviene nelle discussioni in maniera pertinente e spontanea</a:t>
            </a:r>
            <a:r>
              <a:rPr lang="it-IT">
                <a:highlight>
                  <a:srgbClr val="00FFFF"/>
                </a:highlight>
              </a:rPr>
              <a:t>(</a:t>
            </a:r>
            <a:r>
              <a:rPr lang="it-IT">
                <a:solidFill>
                  <a:srgbClr val="FF0000"/>
                </a:solidFill>
                <a:highlight>
                  <a:srgbClr val="00FFFF"/>
                </a:highlight>
              </a:rPr>
              <a:t>comunicazione)</a:t>
            </a:r>
            <a:r>
              <a:rPr lang="it-IT">
                <a:solidFill>
                  <a:srgbClr val="FF0000"/>
                </a:solidFill>
              </a:rPr>
              <a:t>.</a:t>
            </a:r>
            <a:r>
              <a:rPr lang="it-IT"/>
              <a:t> Utilizza le risorse messe a disposizione in situazioni note con continuità e in autonomia. L'esposizione è chiara ed efficace.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6"/>
          <p:cNvSpPr txBox="1"/>
          <p:nvPr>
            <p:ph type="ctrTitle"/>
          </p:nvPr>
        </p:nvSpPr>
        <p:spPr>
          <a:xfrm>
            <a:off x="250433" y="4864154"/>
            <a:ext cx="9326837" cy="19938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it-IT" sz="4400"/>
              <a:t>LA SCELTA </a:t>
            </a:r>
            <a:br>
              <a:rPr lang="it-IT" sz="4400"/>
            </a:br>
            <a:r>
              <a:rPr lang="it-IT" sz="4400"/>
              <a:t>DEGLI OBIETTIVI</a:t>
            </a:r>
            <a:br>
              <a:rPr lang="it-IT" sz="4400"/>
            </a:br>
            <a:br>
              <a:rPr lang="it-IT" sz="4400"/>
            </a:br>
            <a:br>
              <a:rPr lang="it-IT" sz="3200"/>
            </a:br>
            <a:endParaRPr sz="4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"/>
          <p:cNvSpPr txBox="1"/>
          <p:nvPr>
            <p:ph type="title"/>
          </p:nvPr>
        </p:nvSpPr>
        <p:spPr>
          <a:xfrm>
            <a:off x="247875" y="165250"/>
            <a:ext cx="11322600" cy="13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A quale documento è stato fatto riferimento per scegliere gli obiettivi?</a:t>
            </a:r>
            <a:br>
              <a:rPr lang="it-IT"/>
            </a:br>
            <a:r>
              <a:rPr lang="it-IT" sz="2200"/>
              <a:t>(possibili più scelte)</a:t>
            </a:r>
            <a:endParaRPr/>
          </a:p>
        </p:txBody>
      </p:sp>
      <p:sp>
        <p:nvSpPr>
          <p:cNvPr id="241" name="Google Shape;241;p17"/>
          <p:cNvSpPr txBox="1"/>
          <p:nvPr>
            <p:ph idx="1" type="body"/>
          </p:nvPr>
        </p:nvSpPr>
        <p:spPr>
          <a:xfrm>
            <a:off x="677334" y="2232588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t/>
            </a:r>
            <a:endParaRPr/>
          </a:p>
        </p:txBody>
      </p:sp>
      <p:pic>
        <p:nvPicPr>
          <p:cNvPr id="242" name="Google Shape;242;p1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8625" y="1522675"/>
            <a:ext cx="9655149" cy="530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d92f3a6918_4_3"/>
          <p:cNvSpPr txBox="1"/>
          <p:nvPr/>
        </p:nvSpPr>
        <p:spPr>
          <a:xfrm>
            <a:off x="82625" y="978000"/>
            <a:ext cx="11799000" cy="58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>
                <a:solidFill>
                  <a:srgbClr val="90C22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►</a:t>
            </a:r>
            <a:r>
              <a:rPr b="1" lang="it-IT" sz="250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10  al Curricol</a:t>
            </a:r>
            <a:r>
              <a:rPr b="1" lang="it-IT" sz="250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o </a:t>
            </a:r>
            <a:endParaRPr b="1" sz="250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rgbClr val="90C22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►</a:t>
            </a:r>
            <a:r>
              <a:rPr b="1" lang="it-IT" sz="250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6 alle  Indicazioni Nazionali</a:t>
            </a:r>
            <a:endParaRPr b="1" sz="250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rgbClr val="90C22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►</a:t>
            </a:r>
            <a:r>
              <a:rPr b="1" lang="it-IT" sz="250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3 alle programmazioni dei docenti dell’interclasse</a:t>
            </a:r>
            <a:endParaRPr b="1" sz="250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rgbClr val="90C22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►</a:t>
            </a:r>
            <a:r>
              <a:rPr b="1" lang="it-IT" sz="250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10 agli  obiettivi precaricati nel R.E</a:t>
            </a:r>
            <a:endParaRPr b="1" sz="250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rgbClr val="90C22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►</a:t>
            </a:r>
            <a:r>
              <a:rPr b="1" lang="it-IT" sz="250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57 scuole hanno fatto riferimento a più documenti insieme:</a:t>
            </a:r>
            <a:endParaRPr b="1" sz="250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25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-Le Indicazioni Nazionali e  Curricolo di Istituto</a:t>
            </a:r>
            <a:endParaRPr b="1" sz="2500">
              <a:solidFill>
                <a:srgbClr val="FF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25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-Il Curricolo di Istituto e la programmazione</a:t>
            </a:r>
            <a:endParaRPr b="1" sz="2500">
              <a:solidFill>
                <a:srgbClr val="FF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25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- Le Indicazioni Nazionali, Il Curricolo di Istituto e la programmazione</a:t>
            </a:r>
            <a:endParaRPr b="1" sz="2500">
              <a:solidFill>
                <a:srgbClr val="FF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25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-Le Indicazioni Nazionali, Il Curricolo di Istituto e obiettivi precaricati</a:t>
            </a:r>
            <a:endParaRPr b="1" sz="2500">
              <a:solidFill>
                <a:srgbClr val="FF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25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-Le Indicazioni Nazionali;,la programmazione,obiettivi precaricati</a:t>
            </a:r>
            <a:endParaRPr b="1" sz="2500">
              <a:solidFill>
                <a:srgbClr val="FF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25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- Il Curricolo di Istituto,la programmazione, le Indicazioni Nazionali, gli obiettivi precaricati sui registri elettronici dai gestori del servizio</a:t>
            </a:r>
            <a:endParaRPr b="1" sz="2500">
              <a:solidFill>
                <a:srgbClr val="FF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rgbClr val="90C22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►</a:t>
            </a:r>
            <a:r>
              <a:rPr b="1" lang="it-IT" sz="250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5 scuole non hanno individuato gli obiettivi</a:t>
            </a:r>
            <a:endParaRPr b="1" sz="250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8" name="Google Shape;248;gd92f3a6918_4_3"/>
          <p:cNvSpPr txBox="1"/>
          <p:nvPr/>
        </p:nvSpPr>
        <p:spPr>
          <a:xfrm>
            <a:off x="369700" y="99150"/>
            <a:ext cx="10104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>
                <a:latin typeface="Trebuchet MS"/>
                <a:ea typeface="Trebuchet MS"/>
                <a:cs typeface="Trebuchet MS"/>
                <a:sym typeface="Trebuchet MS"/>
              </a:rPr>
              <a:t>Nello specifico, le scuole hanno fatto riferimento a :</a:t>
            </a:r>
            <a:endParaRPr sz="25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9"/>
          <p:cNvSpPr txBox="1"/>
          <p:nvPr>
            <p:ph type="title"/>
          </p:nvPr>
        </p:nvSpPr>
        <p:spPr>
          <a:xfrm>
            <a:off x="416600" y="240350"/>
            <a:ext cx="9966600" cy="5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Chi ha effettuato la scelta degli obiettivi?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I SOGGETTI</a:t>
            </a:r>
            <a:br>
              <a:rPr lang="it-IT"/>
            </a:br>
            <a:endParaRPr/>
          </a:p>
        </p:txBody>
      </p:sp>
      <p:sp>
        <p:nvSpPr>
          <p:cNvPr id="254" name="Google Shape;254;p19"/>
          <p:cNvSpPr txBox="1"/>
          <p:nvPr>
            <p:ph idx="1" type="body"/>
          </p:nvPr>
        </p:nvSpPr>
        <p:spPr>
          <a:xfrm>
            <a:off x="8524425" y="1700625"/>
            <a:ext cx="3667500" cy="32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/>
              <a:t>Ne</a:t>
            </a:r>
            <a:r>
              <a:rPr lang="it-IT" sz="2200"/>
              <a:t>l grafico sono presentati i soggetti che hanno operato la scelta degli obiettivi. La maggior parte delle scuole ha lavorato in gruppi/commissioni di lavoro.</a:t>
            </a:r>
            <a:endParaRPr sz="2200"/>
          </a:p>
        </p:txBody>
      </p:sp>
      <p:pic>
        <p:nvPicPr>
          <p:cNvPr id="255" name="Google Shape;255;p19"/>
          <p:cNvPicPr preferRelativeResize="0"/>
          <p:nvPr/>
        </p:nvPicPr>
        <p:blipFill rotWithShape="1">
          <a:blip r:embed="rId3">
            <a:alphaModFix/>
          </a:blip>
          <a:srcRect b="0" l="0" r="0" t="10386"/>
          <a:stretch/>
        </p:blipFill>
        <p:spPr>
          <a:xfrm>
            <a:off x="-80350" y="1940725"/>
            <a:ext cx="8452375" cy="4525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Numeri</a:t>
            </a:r>
            <a:endParaRPr/>
          </a:p>
        </p:txBody>
      </p:sp>
      <p:sp>
        <p:nvSpPr>
          <p:cNvPr id="151" name="Google Shape;151;p2"/>
          <p:cNvSpPr txBox="1"/>
          <p:nvPr>
            <p:ph idx="1" type="body"/>
          </p:nvPr>
        </p:nvSpPr>
        <p:spPr>
          <a:xfrm>
            <a:off x="479225" y="1371598"/>
            <a:ext cx="8794800" cy="46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Scuole Statali afferenti ai raggruppamenti di Ambito: </a:t>
            </a:r>
            <a:endParaRPr/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AVELLINO n. 22 D.D.- 55 I.C.</a:t>
            </a:r>
            <a:endParaRPr/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BENEVENTO n. 14 D.D.- 39 I.C.</a:t>
            </a:r>
            <a:endParaRPr/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CASERTA n.69 D.D.- I.C. 42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it-IT"/>
              <a:t>Numero di questionari compilati ed elaborati: n. 88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Scuole Statali: n. 88 (IC=83;DD=2;Conv.=3)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Scuole Paritarie: n.0</a:t>
            </a:r>
            <a:endParaRPr/>
          </a:p>
        </p:txBody>
      </p:sp>
      <p:pic>
        <p:nvPicPr>
          <p:cNvPr id="152" name="Google Shape;152;p2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9100" y="2811325"/>
            <a:ext cx="6408150" cy="396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0"/>
          <p:cNvSpPr txBox="1"/>
          <p:nvPr>
            <p:ph type="title"/>
          </p:nvPr>
        </p:nvSpPr>
        <p:spPr>
          <a:xfrm>
            <a:off x="256375" y="80125"/>
            <a:ext cx="114246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Chi ha effettuato la scelta degli obiettivi?</a:t>
            </a:r>
            <a:endParaRPr/>
          </a:p>
        </p:txBody>
      </p:sp>
      <p:sp>
        <p:nvSpPr>
          <p:cNvPr id="261" name="Google Shape;261;p20"/>
          <p:cNvSpPr txBox="1"/>
          <p:nvPr>
            <p:ph idx="1" type="body"/>
          </p:nvPr>
        </p:nvSpPr>
        <p:spPr>
          <a:xfrm>
            <a:off x="499100" y="1602325"/>
            <a:ext cx="3618900" cy="44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62" name="Google Shape;26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950" y="580250"/>
            <a:ext cx="6297200" cy="627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0"/>
          <p:cNvSpPr txBox="1"/>
          <p:nvPr/>
        </p:nvSpPr>
        <p:spPr>
          <a:xfrm>
            <a:off x="8252025" y="1009475"/>
            <a:ext cx="38457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latin typeface="Trebuchet MS"/>
                <a:ea typeface="Trebuchet MS"/>
                <a:cs typeface="Trebuchet MS"/>
                <a:sym typeface="Trebuchet MS"/>
              </a:rPr>
              <a:t>In questo grafico invece si evidenzia nello specifico che,</a:t>
            </a:r>
            <a:r>
              <a:rPr lang="it-IT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nella scelta degli obiettivi,</a:t>
            </a: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latin typeface="Trebuchet MS"/>
                <a:ea typeface="Trebuchet MS"/>
                <a:cs typeface="Trebuchet MS"/>
                <a:sym typeface="Trebuchet MS"/>
              </a:rPr>
              <a:t>  solo in due scuole ha operato una sola figura dirigente scolastico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-"/>
            </a:pPr>
            <a:r>
              <a:rPr lang="it-IT" sz="2000">
                <a:latin typeface="Trebuchet MS"/>
                <a:ea typeface="Trebuchet MS"/>
                <a:cs typeface="Trebuchet MS"/>
                <a:sym typeface="Trebuchet MS"/>
              </a:rPr>
              <a:t>referente valutazione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1"/>
          <p:cNvSpPr txBox="1"/>
          <p:nvPr>
            <p:ph type="ctrTitle"/>
          </p:nvPr>
        </p:nvSpPr>
        <p:spPr>
          <a:xfrm>
            <a:off x="250433" y="4864154"/>
            <a:ext cx="9326837" cy="19938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it-IT" sz="4400"/>
              <a:t>ESEMPI DAL DOCUMENTO </a:t>
            </a:r>
            <a:br>
              <a:rPr lang="it-IT" sz="4400"/>
            </a:br>
            <a:r>
              <a:rPr lang="it-IT" sz="4400"/>
              <a:t>DI VALUTAZIONE</a:t>
            </a:r>
            <a:br>
              <a:rPr lang="it-IT" sz="4400"/>
            </a:br>
            <a:br>
              <a:rPr lang="it-IT" sz="4400"/>
            </a:br>
            <a:br>
              <a:rPr lang="it-IT" sz="3200"/>
            </a:br>
            <a:endParaRPr sz="4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3" name="Google Shape;273;gdb509d4e2e_0_37"/>
          <p:cNvGraphicFramePr/>
          <p:nvPr/>
        </p:nvGraphicFramePr>
        <p:xfrm>
          <a:off x="0" y="176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{7C18F244-FCF4-484D-9C65-58A36AE8EDB8}</a:tableStyleId>
              </a:tblPr>
              <a:tblGrid>
                <a:gridCol w="1808025"/>
                <a:gridCol w="3508250"/>
                <a:gridCol w="1723550"/>
                <a:gridCol w="5060125"/>
              </a:tblGrid>
              <a:tr h="60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NUCLEI TEMATICI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OBIETTIVI DI APPRENDIMENTO OGGETTO DI VALUTAZIONE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LIVELLO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GIUDIZIO DESCRITTIVO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036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NUMERI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Leggere, scrivere, comporre, scomporre, ordinare e confrontare i numeri oltre le unità di migliaia e i numeri decimali (entro i decimi).</a:t>
                      </a:r>
                      <a:endParaRPr/>
                    </a:p>
                  </a:txBody>
                  <a:tcPr marT="91425" marB="91425" marR="91425" marL="91425"/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AVANZATO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>
                          <a:solidFill>
                            <a:schemeClr val="dk1"/>
                          </a:solidFill>
                        </a:rPr>
                        <a:t>L’alunna legge, scrive, compone, scompone, ordina e confronta i numeri oltre le unità di migliaia e i numeri decimali (entro i decimi) con notevole sicurezza e autonomia.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036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Eseguire calcoli scritti con le quattro operazioni utilizzando gli algoritmi studiati e semplici calcoli mentali.</a:t>
                      </a:r>
                      <a:endParaRPr/>
                    </a:p>
                  </a:txBody>
                  <a:tcPr marT="91425" marB="91425" marR="91425" marL="91425"/>
                </a:tc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L’alunna esegue calcoli con le quattro operazioni in situazioni note in modo autonomo e continuo. In situazioni non note applica le conoscenze in modo discontinuo e non del tutto autonomo.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249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>
                          <a:solidFill>
                            <a:schemeClr val="dk1"/>
                          </a:solidFill>
                        </a:rPr>
                        <a:t>SPAZIO E FIGURE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Denomina e descrive figure geometriche ed elementi dello spazio.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INTERMEDIO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L’alunna denomina e descrive figure geometriche ed elementi dello spazio in situazioni note in modo autonomo e continuo. In situazioni non note esegue il compito utilizzando le risorse fornite dal docente o reperite altrove, anche se in modo discontinuo e non del tutto autonomo.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463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>
                          <a:solidFill>
                            <a:schemeClr val="dk1"/>
                          </a:solidFill>
                        </a:rPr>
                        <a:t>Relazione dati e previsioni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Rappresentare relazioni con frecce, tabelle, reticolati e dati di semplici indagini statistiche con istogrammi.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INTERMEDIO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L’alunna rappresenta e interpreta relazioni con frecce, tabelle, reticolati e dati di semplici indagini statistiche con istogrammi in situazioni note in modo autonomo e continuo. In situazioni non note affronta il compito utilizzando le risorse fornite dal docente o reperite altrove, anche se in modo discontinuo e non del tutto autonomo.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527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>
                          <a:solidFill>
                            <a:schemeClr val="dk1"/>
                          </a:solidFill>
                        </a:rPr>
                        <a:t>Problemi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Rappresentare e risolvere situazioni problematiche con le operazioni, le unità di misura studiate e semplici frazioni utilizzando diverse strategie.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INTERMEDIO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L’alunna rappresenta e risolve situazioni problematiche con le operazioni e i concetti acquisiti utilizzando diverse strategie, in situazioni note in modo autonomo e continuo. In situazioni non note individua il procedimento di risoluzione utilizzando le risorse fornite dal docente o reperite altrove, anche se in modo discontinuo e non del tutto autonomo.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db509d4e2e_0_58"/>
          <p:cNvSpPr txBox="1"/>
          <p:nvPr/>
        </p:nvSpPr>
        <p:spPr>
          <a:xfrm>
            <a:off x="677525" y="908900"/>
            <a:ext cx="100971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000">
                <a:latin typeface="Trebuchet MS"/>
                <a:ea typeface="Trebuchet MS"/>
                <a:cs typeface="Trebuchet MS"/>
                <a:sym typeface="Trebuchet MS"/>
              </a:rPr>
              <a:t>Nella slide precedente è presente un modello di scheda di valutazione A3   MATEMATICA CLASSE 5</a:t>
            </a:r>
            <a:endParaRPr b="1" sz="3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>
                <a:latin typeface="Trebuchet MS"/>
                <a:ea typeface="Trebuchet MS"/>
                <a:cs typeface="Trebuchet MS"/>
                <a:sym typeface="Trebuchet MS"/>
              </a:rPr>
              <a:t> IN QUESTA SEZIONE DI SCHEDA DI VALUTAZIONE SI EVINCE CHE AD OGNI NUCLEO TEMATICO E’ STATO ASSEGNATO UN LIVELLO E PER OGNI OBIETTIVO UN GIUDIZIO DESCRITTIVO.</a:t>
            </a:r>
            <a:endParaRPr sz="30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2"/>
          <p:cNvSpPr txBox="1"/>
          <p:nvPr>
            <p:ph type="title"/>
          </p:nvPr>
        </p:nvSpPr>
        <p:spPr>
          <a:xfrm flipH="1">
            <a:off x="677325" y="198300"/>
            <a:ext cx="8596800" cy="4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ESEMPIO DI SCHEDA DI VALUTAZIONE- A3</a:t>
            </a:r>
            <a:endParaRPr/>
          </a:p>
        </p:txBody>
      </p:sp>
      <p:graphicFrame>
        <p:nvGraphicFramePr>
          <p:cNvPr id="284" name="Google Shape;284;p22"/>
          <p:cNvGraphicFramePr/>
          <p:nvPr/>
        </p:nvGraphicFramePr>
        <p:xfrm>
          <a:off x="156975" y="9289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{7C18F244-FCF4-484D-9C65-58A36AE8EDB8}</a:tableStyleId>
              </a:tblPr>
              <a:tblGrid>
                <a:gridCol w="5845000"/>
                <a:gridCol w="5845000"/>
              </a:tblGrid>
              <a:tr h="159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800"/>
                        <a:t>NUMERI</a:t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800"/>
                        <a:t>Leggere, scrivere, rappresentare ,ordinare ed operare con i numeri interi e /o decimali. Conoscere il valore posizionale delle cifre .</a:t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-IT" sz="1800"/>
                        <a:t>INTERMEDIO</a:t>
                      </a:r>
                      <a:endParaRPr b="1" sz="1800"/>
                    </a:p>
                  </a:txBody>
                  <a:tcPr marT="91425" marB="91425" marR="91425" marL="91425"/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800"/>
                        <a:t>L'alunno , sempre curioso e attento , conosce comprende ,applica in modo corretto confronti e ordinamenti fra i numeri interi; opera con le quattro operazioni e le loro proprietà,applicando le giuste </a:t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800"/>
                        <a:t>strategie di calcolo in maniera adeguata e sicura. Rappresenta, descrive , classifica adeguatamente e</a:t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800"/>
                        <a:t>con sicurezza elementi e figure geometriche piane identificando caratteristiche significative . Individua, interpreta dati, risolve problemi; rappresenta relazioni e dati per ricavarne informazioni in modo corretto e </a:t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800"/>
                        <a:t>funzionale .</a:t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1674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800"/>
                        <a:t>SPAZIO E FIGURE</a:t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800"/>
                        <a:t>Costruire , denominare , descrivere e disegnare figure geometriche del piano e /o dello spazio .</a:t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800"/>
                        <a:t>Compiere esperienze di misura.</a:t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it-IT" sz="1800"/>
                        <a:t>INTERMEDIO</a:t>
                      </a:r>
                      <a:endParaRPr b="1"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/>
                </a:tc>
                <a:tc vMerge="1"/>
              </a:tr>
              <a:tr h="1840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800"/>
                        <a:t>RELAZIONI, DATI E PREVISIONI</a:t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800"/>
                        <a:t>Analizzare il testo di un problema individuando dati e domande , utilizzando l’operazione opportuna per la soluzione </a:t>
                      </a:r>
                      <a:endParaRPr sz="1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it-IT" sz="1800"/>
                        <a:t>INTERMEDIO.</a:t>
                      </a:r>
                      <a:endParaRPr sz="1800"/>
                    </a:p>
                  </a:txBody>
                  <a:tcPr marT="91425" marB="91425" marR="91425" marL="91425"/>
                </a:tc>
                <a:tc vMerge="1"/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db509d4e2e_0_9"/>
          <p:cNvSpPr txBox="1"/>
          <p:nvPr/>
        </p:nvSpPr>
        <p:spPr>
          <a:xfrm>
            <a:off x="677525" y="677525"/>
            <a:ext cx="111216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400">
                <a:latin typeface="Trebuchet MS"/>
                <a:ea typeface="Trebuchet MS"/>
                <a:cs typeface="Trebuchet MS"/>
                <a:sym typeface="Trebuchet MS"/>
              </a:rPr>
              <a:t>Nella precedente slide è stata considerata una sezione di scheda di valutazione modello A3, disciplina matematica classe 3. </a:t>
            </a:r>
            <a:endParaRPr sz="34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400">
                <a:latin typeface="Trebuchet MS"/>
                <a:ea typeface="Trebuchet MS"/>
                <a:cs typeface="Trebuchet MS"/>
                <a:sym typeface="Trebuchet MS"/>
              </a:rPr>
              <a:t>Come si nota il livello viene attribuito ai singoli nuclei tematici (in questo caso formati da due obiettivi) e non al singolo obiettivo.</a:t>
            </a:r>
            <a:endParaRPr sz="34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"/>
          <p:cNvSpPr txBox="1"/>
          <p:nvPr>
            <p:ph type="title"/>
          </p:nvPr>
        </p:nvSpPr>
        <p:spPr>
          <a:xfrm>
            <a:off x="677325" y="214825"/>
            <a:ext cx="10741800" cy="5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ESEMPIO DI SCHEDA DI VALUTAZIONE- A2</a:t>
            </a:r>
            <a:endParaRPr/>
          </a:p>
        </p:txBody>
      </p:sp>
      <p:graphicFrame>
        <p:nvGraphicFramePr>
          <p:cNvPr id="295" name="Google Shape;295;p23"/>
          <p:cNvGraphicFramePr/>
          <p:nvPr/>
        </p:nvGraphicFramePr>
        <p:xfrm>
          <a:off x="522825" y="906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{7C18F244-FCF4-484D-9C65-58A36AE8EDB8}</a:tableStyleId>
              </a:tblPr>
              <a:tblGrid>
                <a:gridCol w="5143500"/>
                <a:gridCol w="5143500"/>
              </a:tblGrid>
              <a:tr h="3810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MATEMATICA </a:t>
                      </a:r>
                      <a:endParaRPr/>
                    </a:p>
                  </a:txBody>
                  <a:tcPr marT="91425" marB="91425" marR="91425" marL="91425"/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OBIETTIVI OGGETTO DI VALUTAZIONE DEL PERIODO DIDATTICO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LIVELLO RAGGIUNTO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Conoscere e operare con i numeri naturali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Leggere, scrivere e operare con i numeri naturali entro il 10.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INTERMEDIO L?alunna porta a termine compiti in situazioni note in modo autonomo 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continuo; risolve compiti in situazioni non note, utilizzando le risorse fornite dal docente o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reperite altrove, anche se in modo discontinuo e non del tutto autonomo.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Orientarsi nello spazio. Riconoscere figure geometriche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Individuare la posizione di oggetti nello spazio fisico, usando termini adeguati.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INTERMEDIO L?alunna porta a termine compiti in situazioni note in modo autonomo 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continuo; risolve compiti in situazioni non note, utilizzando le risorse fornite dal docente o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reperite altrove, anche se in modo discontinuo e non del tutto autonomo.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96" name="Google Shape;296;p23"/>
          <p:cNvSpPr txBox="1"/>
          <p:nvPr/>
        </p:nvSpPr>
        <p:spPr>
          <a:xfrm>
            <a:off x="412725" y="5411500"/>
            <a:ext cx="107418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900">
                <a:latin typeface="Trebuchet MS"/>
                <a:ea typeface="Trebuchet MS"/>
                <a:cs typeface="Trebuchet MS"/>
                <a:sym typeface="Trebuchet MS"/>
              </a:rPr>
              <a:t>Questa sezione si riferisce alla disciplina Matematica di una classe 1°. Come si può notare, anche in questo caso, ai diversi obiettivi dei nuclei tematici è stato assegnato un unico livello e un giudizio descrittivo</a:t>
            </a:r>
            <a:endParaRPr sz="19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4"/>
          <p:cNvSpPr txBox="1"/>
          <p:nvPr>
            <p:ph idx="1" type="body"/>
          </p:nvPr>
        </p:nvSpPr>
        <p:spPr>
          <a:xfrm>
            <a:off x="677334" y="2160588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4"/>
          <p:cNvSpPr txBox="1"/>
          <p:nvPr>
            <p:ph type="title"/>
          </p:nvPr>
        </p:nvSpPr>
        <p:spPr>
          <a:xfrm>
            <a:off x="396600" y="247875"/>
            <a:ext cx="8877600" cy="9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ESEMPIO SCHEDA VALUTAZIONE  A3</a:t>
            </a:r>
            <a:endParaRPr/>
          </a:p>
        </p:txBody>
      </p:sp>
      <p:graphicFrame>
        <p:nvGraphicFramePr>
          <p:cNvPr id="303" name="Google Shape;303;p24"/>
          <p:cNvGraphicFramePr/>
          <p:nvPr/>
        </p:nvGraphicFramePr>
        <p:xfrm>
          <a:off x="677325" y="2609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{7C18F244-FCF4-484D-9C65-58A36AE8EDB8}</a:tableStyleId>
              </a:tblPr>
              <a:tblGrid>
                <a:gridCol w="3613525"/>
                <a:gridCol w="2902925"/>
                <a:gridCol w="4324125"/>
              </a:tblGrid>
              <a:tr h="396200">
                <a:tc grid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-IT" sz="2000"/>
                        <a:t>MATEMATICA</a:t>
                      </a:r>
                      <a:endParaRPr b="1" sz="2000"/>
                    </a:p>
                  </a:txBody>
                  <a:tcPr marT="91425" marB="91425" marR="91425" marL="91425"/>
                </a:tc>
                <a:tc hMerge="1"/>
                <a:tc hMerge="1"/>
              </a:tr>
              <a:tr h="1231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Eseguire le quattro operazioni con sicurezza, valutando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l’opportunità di ricorrere al calcolo mentale, scritto o con la calcolatrice a seconda delle situazioni.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 AVANZATO</a:t>
                      </a:r>
                      <a:endParaRPr/>
                    </a:p>
                  </a:txBody>
                  <a:tcPr marT="91425" marB="91425" marR="91425" marL="91425"/>
                </a:tc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L'alunna nel lavoro matematico esegue con precisione e sicurezza le quattro operazioni e le situazioni problematiche sia aritmetiche che geometriche dimostrando padronanza delle sue abilità e conoscenze.Mette bene in pratica le proprie risorse e quelle fornite dal docente.Ha assimilato in modo efficace i concetti logico-matematici .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72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Rappresentare problemi con tabelle e grafici che ne esprimono la struttura.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AVANZATO</a:t>
                      </a:r>
                      <a:endParaRPr/>
                    </a:p>
                  </a:txBody>
                  <a:tcPr marT="91425" marB="91425" marR="91425" marL="91425"/>
                </a:tc>
                <a:tc vMerge="1"/>
              </a:tr>
              <a:tr h="11986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/>
                        <a:t>Utilizzare e distinguere fra loro i concetti di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perpendicolarità, parallelismo, orizzontalità, verticalità,parallelismo.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AVANZATO</a:t>
                      </a:r>
                      <a:endParaRPr/>
                    </a:p>
                  </a:txBody>
                  <a:tcPr marT="91425" marB="91425" marR="91425" marL="91425"/>
                </a:tc>
                <a:tc vMerge="1"/>
              </a:tr>
            </a:tbl>
          </a:graphicData>
        </a:graphic>
      </p:graphicFrame>
      <p:sp>
        <p:nvSpPr>
          <p:cNvPr id="304" name="Google Shape;304;p24"/>
          <p:cNvSpPr txBox="1"/>
          <p:nvPr/>
        </p:nvSpPr>
        <p:spPr>
          <a:xfrm>
            <a:off x="578375" y="1050000"/>
            <a:ext cx="95187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latin typeface="Trebuchet MS"/>
                <a:ea typeface="Trebuchet MS"/>
                <a:cs typeface="Trebuchet MS"/>
                <a:sym typeface="Trebuchet MS"/>
              </a:rPr>
              <a:t>Da questa sezione di scheda di valutazione, si nota che il livello è stato assegnato ad ogni singolo obiettivo disciplinare. </a:t>
            </a:r>
            <a:endParaRPr sz="22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latin typeface="Trebuchet MS"/>
                <a:ea typeface="Trebuchet MS"/>
                <a:cs typeface="Trebuchet MS"/>
                <a:sym typeface="Trebuchet MS"/>
              </a:rPr>
              <a:t>Il giudizio riguarda la singola disciplina.</a:t>
            </a:r>
            <a:endParaRPr sz="22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gdc27779912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325" y="1178826"/>
            <a:ext cx="10576200" cy="5381726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gdc27779912_0_0"/>
          <p:cNvSpPr txBox="1"/>
          <p:nvPr/>
        </p:nvSpPr>
        <p:spPr>
          <a:xfrm>
            <a:off x="545325" y="313975"/>
            <a:ext cx="10791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latin typeface="Trebuchet MS"/>
                <a:ea typeface="Trebuchet MS"/>
                <a:cs typeface="Trebuchet MS"/>
                <a:sym typeface="Trebuchet MS"/>
              </a:rPr>
              <a:t>Esempio di scheda di valutazione (modello A1) in cui viene assegnato un livello ad ogni obiettivo disciplinare.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gdc27779912_0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525" y="1910836"/>
            <a:ext cx="11510801" cy="4186964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gdc27779912_0_7"/>
          <p:cNvSpPr txBox="1"/>
          <p:nvPr/>
        </p:nvSpPr>
        <p:spPr>
          <a:xfrm>
            <a:off x="512275" y="479225"/>
            <a:ext cx="110553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700">
                <a:latin typeface="Trebuchet MS"/>
                <a:ea typeface="Trebuchet MS"/>
                <a:cs typeface="Trebuchet MS"/>
                <a:sym typeface="Trebuchet MS"/>
              </a:rPr>
              <a:t>Esempio di scheda di valutazione A1 in cui viene assegnato il livello alla disciplina. Al termine sono riportate le definizioni dei livelli e il giudizio globale.</a:t>
            </a:r>
            <a:endParaRPr sz="27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"/>
          <p:cNvSpPr txBox="1"/>
          <p:nvPr>
            <p:ph type="title"/>
          </p:nvPr>
        </p:nvSpPr>
        <p:spPr>
          <a:xfrm>
            <a:off x="429650" y="165250"/>
            <a:ext cx="11055300" cy="13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Nel Documento di Valutazione del I periodo didattico, il LIVELLO è stato assegnato... </a:t>
            </a:r>
            <a:br>
              <a:rPr lang="it-IT"/>
            </a:br>
            <a:endParaRPr/>
          </a:p>
        </p:txBody>
      </p:sp>
      <p:sp>
        <p:nvSpPr>
          <p:cNvPr id="158" name="Google Shape;158;p3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59" name="Google Shape;159;p3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4000" y="1450644"/>
            <a:ext cx="8572500" cy="5300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5"/>
          <p:cNvSpPr txBox="1"/>
          <p:nvPr>
            <p:ph type="ctrTitle"/>
          </p:nvPr>
        </p:nvSpPr>
        <p:spPr>
          <a:xfrm>
            <a:off x="452313" y="4199136"/>
            <a:ext cx="9326837" cy="19938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it-IT" sz="4400"/>
              <a:t>SEZIONE </a:t>
            </a:r>
            <a:br>
              <a:rPr lang="it-IT" sz="4400"/>
            </a:br>
            <a:r>
              <a:rPr lang="it-IT" sz="4400"/>
              <a:t>«CURRICOLO DI ISTITUTO»</a:t>
            </a:r>
            <a:br>
              <a:rPr lang="it-IT" sz="4400"/>
            </a:br>
            <a:br>
              <a:rPr lang="it-IT" sz="4400"/>
            </a:br>
            <a:br>
              <a:rPr lang="it-IT" sz="3200"/>
            </a:br>
            <a:endParaRPr sz="4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6"/>
          <p:cNvSpPr txBox="1"/>
          <p:nvPr>
            <p:ph idx="4294967295" type="body"/>
          </p:nvPr>
        </p:nvSpPr>
        <p:spPr>
          <a:xfrm>
            <a:off x="677334" y="2160588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7" name="Google Shape;32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250" y="0"/>
            <a:ext cx="10576200" cy="694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g7b47975f14_1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164" y="0"/>
            <a:ext cx="10219161" cy="695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7b47975f14_1_8"/>
          <p:cNvSpPr txBox="1"/>
          <p:nvPr/>
        </p:nvSpPr>
        <p:spPr>
          <a:xfrm>
            <a:off x="1437700" y="826275"/>
            <a:ext cx="9518700" cy="11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8" name="Google Shape;338;g7b47975f14_1_8"/>
          <p:cNvSpPr txBox="1"/>
          <p:nvPr/>
        </p:nvSpPr>
        <p:spPr>
          <a:xfrm>
            <a:off x="644475" y="594900"/>
            <a:ext cx="105432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latin typeface="Trebuchet MS"/>
                <a:ea typeface="Trebuchet MS"/>
                <a:cs typeface="Trebuchet MS"/>
                <a:sym typeface="Trebuchet MS"/>
              </a:rPr>
              <a:t>IN QUESTO ESEMPIO DI CURRICOLO SONO RIPORTATI  I TRAGUARDI DI COMPETENZA AL TERMINE DI OGNI GRADO  E SUCCESSIVAMENTE LE ABILITA’  ALLA FINE DI OGNI CLASSE DELLA SCUOLA PRIMARIA, DIVISE PER NUCLEI TEMATICI.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g7b47975f14_1_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4750" y="274525"/>
            <a:ext cx="10407249" cy="6705601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g7b47975f14_1_13"/>
          <p:cNvSpPr txBox="1"/>
          <p:nvPr/>
        </p:nvSpPr>
        <p:spPr>
          <a:xfrm>
            <a:off x="115675" y="462700"/>
            <a:ext cx="18012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latin typeface="Trebuchet MS"/>
                <a:ea typeface="Trebuchet MS"/>
                <a:cs typeface="Trebuchet MS"/>
                <a:sym typeface="Trebuchet MS"/>
              </a:rPr>
              <a:t>ESEMPIO</a:t>
            </a:r>
            <a:endParaRPr b="1"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>
                <a:latin typeface="Trebuchet MS"/>
                <a:ea typeface="Trebuchet MS"/>
                <a:cs typeface="Trebuchet MS"/>
                <a:sym typeface="Trebuchet MS"/>
              </a:rPr>
              <a:t>SIGNIFICATIVO DI CURRICOLO </a:t>
            </a:r>
            <a:endParaRPr b="1"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7"/>
          <p:cNvSpPr txBox="1"/>
          <p:nvPr>
            <p:ph type="ctrTitle"/>
          </p:nvPr>
        </p:nvSpPr>
        <p:spPr>
          <a:xfrm>
            <a:off x="452313" y="4199136"/>
            <a:ext cx="9326837" cy="19938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it-IT" sz="4400"/>
              <a:t>SEZIONE </a:t>
            </a:r>
            <a:br>
              <a:rPr lang="it-IT" sz="4400"/>
            </a:br>
            <a:r>
              <a:rPr lang="it-IT" sz="4400"/>
              <a:t>«TAVOLA SINOTTICA/DOCUMENTO</a:t>
            </a:r>
            <a:br>
              <a:rPr lang="it-IT" sz="4400"/>
            </a:br>
            <a:r>
              <a:rPr lang="it-IT" sz="4400"/>
              <a:t>SULLA SCELTA DEGLI OBIETTIVI»</a:t>
            </a:r>
            <a:br>
              <a:rPr lang="it-IT" sz="4400"/>
            </a:br>
            <a:br>
              <a:rPr lang="it-IT" sz="4400"/>
            </a:br>
            <a:br>
              <a:rPr lang="it-IT" sz="3200"/>
            </a:br>
            <a:endParaRPr sz="44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8"/>
          <p:cNvSpPr txBox="1"/>
          <p:nvPr>
            <p:ph idx="1" type="body"/>
          </p:nvPr>
        </p:nvSpPr>
        <p:spPr>
          <a:xfrm>
            <a:off x="396600" y="1222875"/>
            <a:ext cx="10956300" cy="11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SONO PERVENUTI 56 DOCUMENTI VARI NELLA STRUTTURA E NELL’ORGANIZZAZIONE</a:t>
            </a:r>
            <a:endParaRPr/>
          </a:p>
        </p:txBody>
      </p:sp>
      <p:sp>
        <p:nvSpPr>
          <p:cNvPr id="355" name="Google Shape;355;p28"/>
          <p:cNvSpPr txBox="1"/>
          <p:nvPr>
            <p:ph type="title"/>
          </p:nvPr>
        </p:nvSpPr>
        <p:spPr>
          <a:xfrm>
            <a:off x="561850" y="363550"/>
            <a:ext cx="8712300" cy="6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REPORT </a:t>
            </a:r>
            <a:endParaRPr/>
          </a:p>
        </p:txBody>
      </p:sp>
      <p:graphicFrame>
        <p:nvGraphicFramePr>
          <p:cNvPr id="356" name="Google Shape;356;p28"/>
          <p:cNvGraphicFramePr/>
          <p:nvPr/>
        </p:nvGraphicFramePr>
        <p:xfrm>
          <a:off x="795500" y="2096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{7C18F244-FCF4-484D-9C65-58A36AE8EDB8}</a:tableStyleId>
              </a:tblPr>
              <a:tblGrid>
                <a:gridCol w="3904100"/>
                <a:gridCol w="3110900"/>
              </a:tblGrid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DISCIPLINA E OBIETTIVI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DISCIPLINA-OBIETTIVI E LIVELLI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2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NUCLEI TEMATICI E OBIETTIVI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11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813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NUCLEI TEMATICI, OBIETTIVI E LIVELLI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813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NUCLEI TEMATICI, OBIETTIVI , LIVELLI, GIUDIZI DESCRITTIVI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813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VARI SCHEMI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* indicatori-livelli/ livello-disciplina/obiettivi/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g7b47975f14_1_23"/>
          <p:cNvPicPr preferRelativeResize="0"/>
          <p:nvPr/>
        </p:nvPicPr>
        <p:blipFill rotWithShape="1">
          <a:blip r:embed="rId3">
            <a:alphaModFix/>
          </a:blip>
          <a:srcRect b="0" l="0" r="0" t="7723"/>
          <a:stretch/>
        </p:blipFill>
        <p:spPr>
          <a:xfrm>
            <a:off x="472075" y="768425"/>
            <a:ext cx="10785125" cy="532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9"/>
          <p:cNvSpPr txBox="1"/>
          <p:nvPr>
            <p:ph type="ctrTitle"/>
          </p:nvPr>
        </p:nvSpPr>
        <p:spPr>
          <a:xfrm>
            <a:off x="452313" y="4199136"/>
            <a:ext cx="9326700" cy="199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it-IT" sz="4400"/>
              <a:t>SEZIONE</a:t>
            </a:r>
            <a:endParaRPr sz="44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it-IT" sz="4400"/>
              <a:t>PROVE DI VERIFICA E </a:t>
            </a:r>
            <a:br>
              <a:rPr lang="it-IT" sz="4400"/>
            </a:br>
            <a:r>
              <a:rPr lang="it-IT" sz="4400"/>
              <a:t>«STRUMENTI DI VALUTAZIONE»</a:t>
            </a:r>
            <a:br>
              <a:rPr lang="it-IT" sz="4400"/>
            </a:br>
            <a:br>
              <a:rPr lang="it-IT" sz="4400"/>
            </a:br>
            <a:br>
              <a:rPr lang="it-IT" sz="3200"/>
            </a:br>
            <a:endParaRPr sz="4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2"/>
          <p:cNvSpPr txBox="1"/>
          <p:nvPr>
            <p:ph idx="1" type="body"/>
          </p:nvPr>
        </p:nvSpPr>
        <p:spPr>
          <a:xfrm>
            <a:off x="677325" y="1090684"/>
            <a:ext cx="8596800" cy="1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2"/>
          <p:cNvSpPr txBox="1"/>
          <p:nvPr>
            <p:ph type="title"/>
          </p:nvPr>
        </p:nvSpPr>
        <p:spPr>
          <a:xfrm>
            <a:off x="677325" y="0"/>
            <a:ext cx="9651000" cy="1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00000"/>
              <a:buFont typeface="Trebuchet MS"/>
              <a:buNone/>
            </a:pPr>
            <a:r>
              <a:t/>
            </a:r>
            <a:endParaRPr sz="18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80000"/>
              <a:buFont typeface="Trebuchet MS"/>
              <a:buNone/>
            </a:pPr>
            <a:r>
              <a:rPr b="1" lang="it-IT" sz="2000">
                <a:solidFill>
                  <a:schemeClr val="dk1"/>
                </a:solidFill>
              </a:rPr>
              <a:t> SONO  PERVENUTE  45 PROVE DI VERIFICA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80000"/>
              <a:buFont typeface="Trebuchet MS"/>
              <a:buNone/>
            </a:pPr>
            <a:r>
              <a:rPr b="1" lang="it-IT" sz="2000">
                <a:solidFill>
                  <a:schemeClr val="dk1"/>
                </a:solidFill>
              </a:rPr>
              <a:t>IN TABELLA SI RIPORTANO LE TIPOLOGIE DELLE PROVE CATEGORIZZATE PER DISCIPLINA</a:t>
            </a:r>
            <a:endParaRPr b="1" sz="3800">
              <a:solidFill>
                <a:schemeClr val="dk1"/>
              </a:solidFill>
            </a:endParaRPr>
          </a:p>
        </p:txBody>
      </p:sp>
      <p:graphicFrame>
        <p:nvGraphicFramePr>
          <p:cNvPr id="373" name="Google Shape;373;p32"/>
          <p:cNvGraphicFramePr/>
          <p:nvPr/>
        </p:nvGraphicFramePr>
        <p:xfrm>
          <a:off x="1790213" y="135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{7C18F244-FCF4-484D-9C65-58A36AE8EDB8}</a:tableStyleId>
              </a:tblPr>
              <a:tblGrid>
                <a:gridCol w="1551325"/>
                <a:gridCol w="1609875"/>
                <a:gridCol w="2602675"/>
                <a:gridCol w="1985725"/>
              </a:tblGrid>
              <a:tr h="412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923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PROVA CON RISPOSTE APERTE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PROVA CON RISPOSTE MISTE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(VERO O FALSO/MULTIPLA/SCRITTA O ORALE)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COMPITO DI REALTA’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634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ITALIANO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13</a:t>
                      </a:r>
                      <a:endParaRPr/>
                    </a:p>
                  </a:txBody>
                  <a:tcPr marT="91425" marB="91425" marR="91425" marL="91425"/>
                </a:tc>
                <a:tc row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           </a:t>
                      </a:r>
                      <a:r>
                        <a:rPr lang="it-IT" sz="2800"/>
                        <a:t> 4</a:t>
                      </a:r>
                      <a:endParaRPr sz="28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500"/>
                        <a:t>di cui 1 digitale</a:t>
                      </a:r>
                      <a:endParaRPr sz="1500"/>
                    </a:p>
                  </a:txBody>
                  <a:tcPr marT="91425" marB="91425" marR="91425" marL="91425"/>
                </a:tc>
              </a:tr>
              <a:tr h="718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MATEMATICA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 vMerge="1"/>
              </a:tr>
              <a:tr h="634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MISTA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 vMerge="1"/>
              </a:tr>
              <a:tr h="634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INGLESE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 vMerge="1"/>
              </a:tr>
              <a:tr h="537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ALTRO</a:t>
                      </a:r>
                      <a:endParaRPr/>
                    </a:p>
                  </a:txBody>
                  <a:tcPr marT="91425" marB="91425" marR="91425" marL="91425"/>
                </a:tc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                             20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/>
                        <a:t>(file non disponibili, griglie valutative, UDA)</a:t>
                      </a:r>
                      <a:endParaRPr/>
                    </a:p>
                  </a:txBody>
                  <a:tcPr marT="91425" marB="91425" marR="91425" marL="91425"/>
                </a:tc>
                <a:tc hMerge="1"/>
                <a:tc vMerge="1"/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Nel Documento di Valutazione del I periodo didattico, il LIVELLO è stato assegnato... </a:t>
            </a:r>
            <a:br>
              <a:rPr lang="it-IT"/>
            </a:br>
            <a:endParaRPr/>
          </a:p>
        </p:txBody>
      </p:sp>
      <p:sp>
        <p:nvSpPr>
          <p:cNvPr id="165" name="Google Shape;165;p4"/>
          <p:cNvSpPr txBox="1"/>
          <p:nvPr>
            <p:ph idx="1" type="body"/>
          </p:nvPr>
        </p:nvSpPr>
        <p:spPr>
          <a:xfrm>
            <a:off x="677324" y="1930400"/>
            <a:ext cx="96840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</a:rPr>
              <a:t>Come si evince dal grafico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-355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40"/>
              <a:buChar char="►"/>
            </a:pPr>
            <a:r>
              <a:rPr lang="it-IT" sz="2000">
                <a:solidFill>
                  <a:schemeClr val="dk1"/>
                </a:solidFill>
              </a:rPr>
              <a:t> il 76,1 delle scuole  (n° 67)  ha assegnato il livello agli obiettivi rappresentativi individuati per singola disciplina. </a:t>
            </a:r>
            <a:endParaRPr sz="2000">
              <a:solidFill>
                <a:schemeClr val="dk1"/>
              </a:solidFill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-355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40"/>
              <a:buChar char="►"/>
            </a:pPr>
            <a:r>
              <a:rPr lang="it-IT" sz="2000">
                <a:solidFill>
                  <a:schemeClr val="dk1"/>
                </a:solidFill>
              </a:rPr>
              <a:t>Il  22, 7 % ha fatto riferimento alla singola disciplina assegnandone il livello</a:t>
            </a:r>
            <a:endParaRPr sz="2000">
              <a:solidFill>
                <a:schemeClr val="dk1"/>
              </a:solidFill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-355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40"/>
              <a:buChar char="►"/>
            </a:pPr>
            <a:r>
              <a:rPr lang="it-IT" sz="2000">
                <a:solidFill>
                  <a:schemeClr val="dk1"/>
                </a:solidFill>
              </a:rPr>
              <a:t>il 1,2 % delle scuole ha tenuto conto della disciplina nella scheda di valutazione e dei singoli obiettivi durante lo scrutinio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0"/>
          <p:cNvSpPr txBox="1"/>
          <p:nvPr>
            <p:ph idx="4294967295" type="body"/>
          </p:nvPr>
        </p:nvSpPr>
        <p:spPr>
          <a:xfrm>
            <a:off x="677325" y="380081"/>
            <a:ext cx="8596800" cy="10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/>
              <a:t>ESEMPIO SIGNIFICATIVO DI STRUMENTI DI VALUTAZIONE</a:t>
            </a:r>
            <a:endParaRPr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00"/>
              <a:t> TABELLA  PER LA CORREZIONE DELLA PROVA</a:t>
            </a:r>
            <a:endParaRPr sz="2500"/>
          </a:p>
        </p:txBody>
      </p:sp>
      <p:pic>
        <p:nvPicPr>
          <p:cNvPr id="379" name="Google Shape;37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325" y="1689850"/>
            <a:ext cx="9514900" cy="493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gdb509d4e2e_0_64"/>
          <p:cNvPicPr preferRelativeResize="0"/>
          <p:nvPr/>
        </p:nvPicPr>
        <p:blipFill rotWithShape="1">
          <a:blip r:embed="rId3">
            <a:alphaModFix/>
          </a:blip>
          <a:srcRect b="0" l="0" r="0" t="3920"/>
          <a:stretch/>
        </p:blipFill>
        <p:spPr>
          <a:xfrm>
            <a:off x="404875" y="1140250"/>
            <a:ext cx="10721251" cy="5535974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gdb509d4e2e_0_64"/>
          <p:cNvSpPr txBox="1"/>
          <p:nvPr/>
        </p:nvSpPr>
        <p:spPr>
          <a:xfrm>
            <a:off x="231350" y="297450"/>
            <a:ext cx="113364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900">
                <a:latin typeface="Trebuchet MS"/>
                <a:ea typeface="Trebuchet MS"/>
                <a:cs typeface="Trebuchet MS"/>
                <a:sym typeface="Trebuchet MS"/>
              </a:rPr>
              <a:t>GRIGLIA DI RILEVAZIONE DEGLI APPRENDIMENTI IN CUI VENGONO VALUTATE LE QUATTRO DIMENSIONI A SEGUITO DELLA SOMMINISTRAZIONE DELLA PROVA</a:t>
            </a:r>
            <a:endParaRPr sz="19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gdb509d4e2e_0_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4988"/>
            <a:ext cx="8869426" cy="653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gdb509d4e2e_0_68"/>
          <p:cNvSpPr txBox="1"/>
          <p:nvPr/>
        </p:nvSpPr>
        <p:spPr>
          <a:xfrm>
            <a:off x="8543575" y="644475"/>
            <a:ext cx="33711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700">
                <a:latin typeface="Trebuchet MS"/>
                <a:ea typeface="Trebuchet MS"/>
                <a:cs typeface="Trebuchet MS"/>
                <a:sym typeface="Trebuchet MS"/>
              </a:rPr>
              <a:t>POCHISSIME SCUOLE UTILIZZANO GRIGLIE DI AUTOVALUTAZIONE </a:t>
            </a:r>
            <a:endParaRPr sz="27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1"/>
          <p:cNvSpPr txBox="1"/>
          <p:nvPr>
            <p:ph type="ctrTitle"/>
          </p:nvPr>
        </p:nvSpPr>
        <p:spPr>
          <a:xfrm>
            <a:off x="452313" y="4199136"/>
            <a:ext cx="9326837" cy="19938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it-IT" sz="4400"/>
              <a:t>SEZIONE </a:t>
            </a:r>
            <a:br>
              <a:rPr lang="it-IT" sz="4400"/>
            </a:br>
            <a:r>
              <a:rPr lang="it-IT" sz="4400"/>
              <a:t>«ESEMPI SIGNIFICATIVI: </a:t>
            </a:r>
            <a:br>
              <a:rPr lang="it-IT" sz="4400"/>
            </a:br>
            <a:r>
              <a:rPr lang="it-IT" sz="4400"/>
              <a:t>PERCORSI VIRTUOSI»</a:t>
            </a:r>
            <a:br>
              <a:rPr lang="it-IT" sz="4400"/>
            </a:br>
            <a:br>
              <a:rPr lang="it-IT" sz="4400"/>
            </a:br>
            <a:br>
              <a:rPr lang="it-IT" sz="3200"/>
            </a:br>
            <a:endParaRPr sz="44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7b47975f14_1_29"/>
          <p:cNvSpPr txBox="1"/>
          <p:nvPr>
            <p:ph type="ctrTitle"/>
          </p:nvPr>
        </p:nvSpPr>
        <p:spPr>
          <a:xfrm>
            <a:off x="1507067" y="2404534"/>
            <a:ext cx="7767000" cy="1646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g7b47975f14_1_29"/>
          <p:cNvSpPr txBox="1"/>
          <p:nvPr>
            <p:ph idx="1" type="subTitle"/>
          </p:nvPr>
        </p:nvSpPr>
        <p:spPr>
          <a:xfrm>
            <a:off x="1507067" y="4050833"/>
            <a:ext cx="7767000" cy="109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3" name="Google Shape;403;g7b47975f14_1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9200924" cy="590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g7b47975f14_1_35"/>
          <p:cNvPicPr preferRelativeResize="0"/>
          <p:nvPr/>
        </p:nvPicPr>
        <p:blipFill rotWithShape="1">
          <a:blip r:embed="rId3">
            <a:alphaModFix/>
          </a:blip>
          <a:srcRect b="0" l="-2920" r="2919" t="0"/>
          <a:stretch/>
        </p:blipFill>
        <p:spPr>
          <a:xfrm>
            <a:off x="400250" y="450900"/>
            <a:ext cx="7366599" cy="5691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g7b47975f14_1_35"/>
          <p:cNvSpPr txBox="1"/>
          <p:nvPr/>
        </p:nvSpPr>
        <p:spPr>
          <a:xfrm>
            <a:off x="7932150" y="677525"/>
            <a:ext cx="36687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latin typeface="Trebuchet MS"/>
                <a:ea typeface="Trebuchet MS"/>
                <a:cs typeface="Trebuchet MS"/>
                <a:sym typeface="Trebuchet MS"/>
              </a:rPr>
              <a:t>Al termine di ogni prova di verifica  il docente richiede una semplice autovalutazione e completa il percorso con un commento valutativo utilizzando un linguaggio informale e incoraggiante.</a:t>
            </a:r>
            <a:endParaRPr sz="22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g7b47975f14_1_42"/>
          <p:cNvPicPr preferRelativeResize="0"/>
          <p:nvPr/>
        </p:nvPicPr>
        <p:blipFill rotWithShape="1">
          <a:blip r:embed="rId3">
            <a:alphaModFix/>
          </a:blip>
          <a:srcRect b="14915" l="0" r="0" t="0"/>
          <a:stretch/>
        </p:blipFill>
        <p:spPr>
          <a:xfrm>
            <a:off x="218500" y="530648"/>
            <a:ext cx="9182250" cy="5269725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g7b47975f14_1_42"/>
          <p:cNvSpPr txBox="1"/>
          <p:nvPr/>
        </p:nvSpPr>
        <p:spPr>
          <a:xfrm>
            <a:off x="9188075" y="760175"/>
            <a:ext cx="27597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latin typeface="Trebuchet MS"/>
                <a:ea typeface="Trebuchet MS"/>
                <a:cs typeface="Trebuchet MS"/>
                <a:sym typeface="Trebuchet MS"/>
              </a:rPr>
              <a:t>Il percorso si conclude con griglie di osservazione per ogni ambito in cui vengono considerati gli obiettivi e le dimensioni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3"/>
          <p:cNvSpPr txBox="1"/>
          <p:nvPr>
            <p:ph type="ctrTitle"/>
          </p:nvPr>
        </p:nvSpPr>
        <p:spPr>
          <a:xfrm>
            <a:off x="452313" y="4199136"/>
            <a:ext cx="9326837" cy="19938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it-IT" sz="4400"/>
              <a:t>SEZIONE </a:t>
            </a:r>
            <a:br>
              <a:rPr lang="it-IT" sz="4400"/>
            </a:br>
            <a:r>
              <a:rPr lang="it-IT" sz="4400"/>
              <a:t>ULTERIORI INTEGRAZIONI/RIFLESSIONI</a:t>
            </a:r>
            <a:br>
              <a:rPr lang="it-IT" sz="4400"/>
            </a:br>
            <a:br>
              <a:rPr lang="it-IT" sz="3200"/>
            </a:br>
            <a:endParaRPr sz="44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4"/>
          <p:cNvSpPr txBox="1"/>
          <p:nvPr>
            <p:ph idx="1" type="body"/>
          </p:nvPr>
        </p:nvSpPr>
        <p:spPr>
          <a:xfrm>
            <a:off x="479225" y="1421175"/>
            <a:ext cx="10857300" cy="47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</a:rPr>
              <a:t>  Dopo l’analisi dei documenti pervenuti si può dedurre che esiste una varietà di schemi e strutture utilizzati che hanno creato, alcune volte, nei documentatori difficoltà nella categorizzazione. 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</a:rPr>
              <a:t>Nei Curricoli, invece, si nota una quasi uniformità di struttura così come nella scelta del modello di scheda valutazione (A1).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426" name="Google Shape;426;p3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LE NOSTRE RIFLESSIONI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 txBox="1"/>
          <p:nvPr>
            <p:ph type="ctrTitle"/>
          </p:nvPr>
        </p:nvSpPr>
        <p:spPr>
          <a:xfrm>
            <a:off x="357311" y="4012062"/>
            <a:ext cx="9326837" cy="19938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it-IT" sz="4400"/>
              <a:t>LE </a:t>
            </a:r>
            <a:r>
              <a:rPr b="1" lang="it-IT" sz="4400"/>
              <a:t>DIMENSIONI</a:t>
            </a:r>
            <a:r>
              <a:rPr lang="it-IT" sz="4400"/>
              <a:t> DELLE MANIFESTAZIONI DELL’APPRENDIMENTO</a:t>
            </a:r>
            <a:br>
              <a:rPr lang="it-IT" sz="4400"/>
            </a:br>
            <a:r>
              <a:rPr lang="it-IT" sz="4400"/>
              <a:t>(CRITERI):</a:t>
            </a:r>
            <a:br>
              <a:rPr lang="it-IT" sz="4400"/>
            </a:br>
            <a:r>
              <a:rPr lang="it-IT" sz="3200"/>
              <a:t>AUTONOMIA </a:t>
            </a:r>
            <a:br>
              <a:rPr lang="it-IT" sz="3200"/>
            </a:br>
            <a:r>
              <a:rPr lang="it-IT" sz="3200"/>
              <a:t>TIPOLOGIA DELLA SITUAZIONE </a:t>
            </a:r>
            <a:br>
              <a:rPr lang="it-IT" sz="3200"/>
            </a:br>
            <a:r>
              <a:rPr lang="it-IT" sz="3200"/>
              <a:t>RISORSE </a:t>
            </a:r>
            <a:br>
              <a:rPr lang="it-IT" sz="3200"/>
            </a:br>
            <a:r>
              <a:rPr lang="it-IT" sz="3200"/>
              <a:t>CONTINUITÀ</a:t>
            </a:r>
            <a:endParaRPr sz="4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"/>
          <p:cNvSpPr txBox="1"/>
          <p:nvPr>
            <p:ph type="title"/>
          </p:nvPr>
        </p:nvSpPr>
        <p:spPr>
          <a:xfrm>
            <a:off x="677323" y="609600"/>
            <a:ext cx="108243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Quali </a:t>
            </a:r>
            <a:r>
              <a:rPr lang="it-IT" u="sng"/>
              <a:t>dimensioni</a:t>
            </a:r>
            <a:r>
              <a:rPr lang="it-IT"/>
              <a:t> sono state adottate dalla Scuola per la definizione dei livelli? </a:t>
            </a:r>
            <a:br>
              <a:rPr lang="it-IT"/>
            </a:br>
            <a:endParaRPr/>
          </a:p>
        </p:txBody>
      </p:sp>
      <p:sp>
        <p:nvSpPr>
          <p:cNvPr id="176" name="Google Shape;176;p6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t/>
            </a:r>
            <a:endParaRPr/>
          </a:p>
        </p:txBody>
      </p:sp>
      <p:pic>
        <p:nvPicPr>
          <p:cNvPr id="177" name="Google Shape;177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074" y="2160600"/>
            <a:ext cx="10248150" cy="422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d66cf7eed2_0_7"/>
          <p:cNvSpPr txBox="1"/>
          <p:nvPr>
            <p:ph type="title"/>
          </p:nvPr>
        </p:nvSpPr>
        <p:spPr>
          <a:xfrm>
            <a:off x="132200" y="127775"/>
            <a:ext cx="11980800" cy="1109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Quali </a:t>
            </a:r>
            <a:r>
              <a:rPr lang="it-IT" u="sng"/>
              <a:t>dimensioni</a:t>
            </a:r>
            <a:r>
              <a:rPr lang="it-IT"/>
              <a:t> sono state adottate dalla Scuola per la definizione dei livelli?  VARIAZIONI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br>
              <a:rPr lang="it-IT"/>
            </a:br>
            <a:endParaRPr/>
          </a:p>
        </p:txBody>
      </p:sp>
      <p:sp>
        <p:nvSpPr>
          <p:cNvPr id="183" name="Google Shape;183;gd66cf7eed2_0_7"/>
          <p:cNvSpPr txBox="1"/>
          <p:nvPr>
            <p:ph idx="1" type="body"/>
          </p:nvPr>
        </p:nvSpPr>
        <p:spPr>
          <a:xfrm>
            <a:off x="132200" y="1421175"/>
            <a:ext cx="11766000" cy="528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250">
                <a:solidFill>
                  <a:srgbClr val="202124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Il 90,9% delle scuole partecipanti alla rilevazione ha adottato le quattro dimensioni stabilite dalle linee guida. Solo 5 Istituti hanno riportato nel modulo Google le variazioni adottate.</a:t>
            </a:r>
            <a:endParaRPr sz="2250">
              <a:solidFill>
                <a:srgbClr val="202124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rgbClr val="202124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14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/>
              <a:buChar char="►"/>
            </a:pPr>
            <a:r>
              <a:rPr lang="it-IT" sz="2250">
                <a:solidFill>
                  <a:schemeClr val="dk1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Consapevolezza del proprio percorso cognitivo, partecipazione e autovalutazione</a:t>
            </a:r>
            <a:endParaRPr sz="2250">
              <a:solidFill>
                <a:schemeClr val="dk1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1475" lvl="0" marL="457200" rtl="0" algn="l"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250"/>
              <a:buFont typeface="Arial"/>
              <a:buChar char="►"/>
            </a:pPr>
            <a:r>
              <a:rPr lang="it-IT" sz="2250">
                <a:solidFill>
                  <a:srgbClr val="202124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Correttezza, padronanza delle conoscenze e abilità</a:t>
            </a:r>
            <a:endParaRPr sz="2250">
              <a:solidFill>
                <a:srgbClr val="202124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1475" lvl="0" marL="457200" rtl="0" algn="l"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250"/>
              <a:buFont typeface="Arial"/>
              <a:buChar char="►"/>
            </a:pPr>
            <a:r>
              <a:rPr lang="it-IT" sz="2250">
                <a:solidFill>
                  <a:srgbClr val="202124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Riflessione del proprio percorso e autoregolazione, padronanza di abilità e conoscenze</a:t>
            </a:r>
            <a:endParaRPr sz="2250">
              <a:solidFill>
                <a:srgbClr val="202124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71475" lvl="0" marL="457200" rtl="0" algn="l"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250"/>
              <a:buFont typeface="Arial"/>
              <a:buChar char="►"/>
            </a:pPr>
            <a:r>
              <a:rPr lang="it-IT" sz="2250">
                <a:solidFill>
                  <a:srgbClr val="202124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Conoscenza dei contenuti, uso del lessico specifico</a:t>
            </a:r>
            <a:endParaRPr sz="1050">
              <a:solidFill>
                <a:srgbClr val="202124"/>
              </a:solidFill>
              <a:highlight>
                <a:srgbClr val="F8F9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71475" lvl="0" marL="457200" rtl="0" algn="l"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250"/>
              <a:buFont typeface="Arial"/>
              <a:buChar char="►"/>
            </a:pPr>
            <a:r>
              <a:rPr lang="it-IT" sz="2250">
                <a:solidFill>
                  <a:srgbClr val="202124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Acquisizione delle conoscenze, senso critico, originalità e personalizzazione, risolvere problemi</a:t>
            </a:r>
            <a:endParaRPr sz="2250">
              <a:solidFill>
                <a:srgbClr val="202124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rgbClr val="202124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250">
                <a:solidFill>
                  <a:srgbClr val="202124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Si nota che nella variazione delle dimensioni le scuole non hanno tenuto conto  solo dell’aspetto cognitivo ma anche delle aree del comportamento per il quale è previsto già un giudizio specifico.</a:t>
            </a:r>
            <a:endParaRPr b="1" sz="2250">
              <a:solidFill>
                <a:srgbClr val="202124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"/>
          <p:cNvSpPr txBox="1"/>
          <p:nvPr>
            <p:ph type="ctrTitle"/>
          </p:nvPr>
        </p:nvSpPr>
        <p:spPr>
          <a:xfrm>
            <a:off x="357311" y="4012062"/>
            <a:ext cx="9326837" cy="19938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it-IT" sz="4400"/>
              <a:t>LE </a:t>
            </a:r>
            <a:r>
              <a:rPr b="1" lang="it-IT" sz="4400"/>
              <a:t>DEFINIZIONI </a:t>
            </a:r>
            <a:br>
              <a:rPr b="1" lang="it-IT" sz="4400"/>
            </a:br>
            <a:r>
              <a:rPr b="1" lang="it-IT" sz="4400"/>
              <a:t>DEI QUATTRO LIVELLI </a:t>
            </a:r>
            <a:br>
              <a:rPr lang="it-IT" sz="4400"/>
            </a:br>
            <a:br>
              <a:rPr lang="it-IT" sz="3200"/>
            </a:br>
            <a:endParaRPr sz="4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it-IT"/>
              <a:t>Sono state adottate le </a:t>
            </a:r>
            <a:r>
              <a:rPr lang="it-IT" u="sng"/>
              <a:t>definizioni</a:t>
            </a:r>
            <a:r>
              <a:rPr lang="it-IT"/>
              <a:t> dei livelli proposte dall’O.M. oppure sono state fatte delle modifiche/integrazioni?</a:t>
            </a:r>
            <a:br>
              <a:rPr lang="it-IT"/>
            </a:br>
            <a:endParaRPr/>
          </a:p>
        </p:txBody>
      </p:sp>
      <p:sp>
        <p:nvSpPr>
          <p:cNvPr id="194" name="Google Shape;194;p10"/>
          <p:cNvSpPr txBox="1"/>
          <p:nvPr>
            <p:ph idx="1" type="body"/>
          </p:nvPr>
        </p:nvSpPr>
        <p:spPr>
          <a:xfrm>
            <a:off x="677324" y="2386225"/>
            <a:ext cx="98823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dk1"/>
                </a:solidFill>
              </a:rPr>
              <a:t>LA MAGGIOR PARTE DELLE SCUOLE ( 89,8 %) HA ADOTTATO LE DESCRIZIONI DEI  LIVELLI PRESENTI NELLE Linee Guida   O.M 172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solidFill>
                  <a:srgbClr val="FF0000"/>
                </a:solidFill>
              </a:rPr>
              <a:t> 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faccettatura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2021-03-18T13:23:08Z</dcterms:created>
  <dc:creator>Ketty Savioli</dc:creator>
</cp:coreProperties>
</file>